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58" r:id="rId4"/>
    <p:sldId id="257" r:id="rId5"/>
    <p:sldId id="261" r:id="rId6"/>
    <p:sldId id="264" r:id="rId7"/>
    <p:sldId id="265" r:id="rId8"/>
    <p:sldId id="266"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54"/>
  </p:normalViewPr>
  <p:slideViewPr>
    <p:cSldViewPr snapToGrid="0">
      <p:cViewPr varScale="1">
        <p:scale>
          <a:sx n="108" d="100"/>
          <a:sy n="108" d="100"/>
        </p:scale>
        <p:origin x="7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854FBFC-CB0A-4D6B-B0C7-3DF70DC33582}" type="datetimeFigureOut">
              <a:rPr lang="en-US" smtClean="0"/>
              <a:t>4/25/24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CDAAEE6-9E0A-4E40-9866-0A81DC403B5C}" type="slidenum">
              <a:rPr lang="en-US" smtClean="0"/>
              <a:t>‹#›</a:t>
            </a:fld>
            <a:endParaRPr lang="en-US" dirty="0"/>
          </a:p>
        </p:txBody>
      </p:sp>
    </p:spTree>
    <p:extLst>
      <p:ext uri="{BB962C8B-B14F-4D97-AF65-F5344CB8AC3E}">
        <p14:creationId xmlns:p14="http://schemas.microsoft.com/office/powerpoint/2010/main" val="53595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1</a:t>
            </a:fld>
            <a:endParaRPr lang="en-US" dirty="0"/>
          </a:p>
        </p:txBody>
      </p:sp>
    </p:spTree>
    <p:extLst>
      <p:ext uri="{BB962C8B-B14F-4D97-AF65-F5344CB8AC3E}">
        <p14:creationId xmlns:p14="http://schemas.microsoft.com/office/powerpoint/2010/main" val="25768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2</a:t>
            </a:fld>
            <a:endParaRPr lang="en-US" dirty="0"/>
          </a:p>
        </p:txBody>
      </p:sp>
    </p:spTree>
    <p:extLst>
      <p:ext uri="{BB962C8B-B14F-4D97-AF65-F5344CB8AC3E}">
        <p14:creationId xmlns:p14="http://schemas.microsoft.com/office/powerpoint/2010/main" val="229758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3</a:t>
            </a:fld>
            <a:endParaRPr lang="en-US" dirty="0"/>
          </a:p>
        </p:txBody>
      </p:sp>
    </p:spTree>
    <p:extLst>
      <p:ext uri="{BB962C8B-B14F-4D97-AF65-F5344CB8AC3E}">
        <p14:creationId xmlns:p14="http://schemas.microsoft.com/office/powerpoint/2010/main" val="197172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4</a:t>
            </a:fld>
            <a:endParaRPr lang="en-US" dirty="0"/>
          </a:p>
        </p:txBody>
      </p:sp>
    </p:spTree>
    <p:extLst>
      <p:ext uri="{BB962C8B-B14F-4D97-AF65-F5344CB8AC3E}">
        <p14:creationId xmlns:p14="http://schemas.microsoft.com/office/powerpoint/2010/main" val="387544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5</a:t>
            </a:fld>
            <a:endParaRPr lang="en-US" dirty="0"/>
          </a:p>
        </p:txBody>
      </p:sp>
    </p:spTree>
    <p:extLst>
      <p:ext uri="{BB962C8B-B14F-4D97-AF65-F5344CB8AC3E}">
        <p14:creationId xmlns:p14="http://schemas.microsoft.com/office/powerpoint/2010/main" val="247743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6</a:t>
            </a:fld>
            <a:endParaRPr lang="en-US" dirty="0"/>
          </a:p>
        </p:txBody>
      </p:sp>
    </p:spTree>
    <p:extLst>
      <p:ext uri="{BB962C8B-B14F-4D97-AF65-F5344CB8AC3E}">
        <p14:creationId xmlns:p14="http://schemas.microsoft.com/office/powerpoint/2010/main" val="323040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7</a:t>
            </a:fld>
            <a:endParaRPr lang="en-US" dirty="0"/>
          </a:p>
        </p:txBody>
      </p:sp>
    </p:spTree>
    <p:extLst>
      <p:ext uri="{BB962C8B-B14F-4D97-AF65-F5344CB8AC3E}">
        <p14:creationId xmlns:p14="http://schemas.microsoft.com/office/powerpoint/2010/main" val="1896951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AAEE6-9E0A-4E40-9866-0A81DC403B5C}" type="slidenum">
              <a:rPr lang="en-US" smtClean="0"/>
              <a:t>8</a:t>
            </a:fld>
            <a:endParaRPr lang="en-US" dirty="0"/>
          </a:p>
        </p:txBody>
      </p:sp>
    </p:spTree>
    <p:extLst>
      <p:ext uri="{BB962C8B-B14F-4D97-AF65-F5344CB8AC3E}">
        <p14:creationId xmlns:p14="http://schemas.microsoft.com/office/powerpoint/2010/main" val="12621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tethoscope on a white coat">
            <a:extLst>
              <a:ext uri="{FF2B5EF4-FFF2-40B4-BE49-F238E27FC236}">
                <a16:creationId xmlns:a16="http://schemas.microsoft.com/office/drawing/2014/main" id="{A13478BF-12C6-48E1-52BE-ECD0C68A9DA7}"/>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logo with a sun and green hills&#10;&#10;Description automatically generated">
            <a:extLst>
              <a:ext uri="{FF2B5EF4-FFF2-40B4-BE49-F238E27FC236}">
                <a16:creationId xmlns:a16="http://schemas.microsoft.com/office/drawing/2014/main" id="{AA3DC41C-3266-A558-CC32-790B47B271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821" y="6035647"/>
            <a:ext cx="975504" cy="615497"/>
          </a:xfrm>
          <a:prstGeom prst="rect">
            <a:avLst/>
          </a:prstGeom>
        </p:spPr>
      </p:pic>
    </p:spTree>
    <p:extLst>
      <p:ext uri="{BB962C8B-B14F-4D97-AF65-F5344CB8AC3E}">
        <p14:creationId xmlns:p14="http://schemas.microsoft.com/office/powerpoint/2010/main" val="1674099375"/>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D70D-EB9E-FBFA-5741-3D3125941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BF7A2-E95B-F7CA-804C-8D44496EF7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29595-334B-ABEF-EEF3-A721223B9B19}"/>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5" name="Footer Placeholder 4">
            <a:extLst>
              <a:ext uri="{FF2B5EF4-FFF2-40B4-BE49-F238E27FC236}">
                <a16:creationId xmlns:a16="http://schemas.microsoft.com/office/drawing/2014/main" id="{DF68EA3D-1E45-421F-9E3B-795AA83B25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42C2AE-A8D4-E2B1-371E-1F13F8669057}"/>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4215951968"/>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026CA-02A5-2F18-A4BE-DADF6D816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91966-20F1-3D2E-D642-04B686C6E5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F4A45-1010-8815-22DF-8A4E947B94E0}"/>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5" name="Footer Placeholder 4">
            <a:extLst>
              <a:ext uri="{FF2B5EF4-FFF2-40B4-BE49-F238E27FC236}">
                <a16:creationId xmlns:a16="http://schemas.microsoft.com/office/drawing/2014/main" id="{FD55889C-5DAA-0C2E-314C-D54F48F862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044FF7-2641-2CFE-7A19-4FEA9E3FD361}"/>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3883811148"/>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5B6C-830E-8948-374D-83CE90A69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CF181A-1386-8002-0C99-9C6A6A7B2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A6F4A-7219-1C11-C34E-9682692C18FB}"/>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5" name="Footer Placeholder 4">
            <a:extLst>
              <a:ext uri="{FF2B5EF4-FFF2-40B4-BE49-F238E27FC236}">
                <a16:creationId xmlns:a16="http://schemas.microsoft.com/office/drawing/2014/main" id="{37EAFA5F-8DC3-6B39-D321-10A76C219C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C8F8BD-3173-48E3-7702-A0C08EFFBE18}"/>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391352798"/>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7F43-A67C-F679-9CF0-187947025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74BD28-D608-3309-887C-0B7D05A9E0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76F96-16E8-1309-8A3C-A8709C52BD5F}"/>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5" name="Footer Placeholder 4">
            <a:extLst>
              <a:ext uri="{FF2B5EF4-FFF2-40B4-BE49-F238E27FC236}">
                <a16:creationId xmlns:a16="http://schemas.microsoft.com/office/drawing/2014/main" id="{B2769CAA-5ACA-EA52-99A4-AA9F02E010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D01249-DF65-91B9-274A-FEF46B66AB36}"/>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1475913547"/>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6104-228A-9896-E117-857221EEE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3E85F-4A68-CF70-A60F-9BE359878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3EC6B-DAEE-41D2-1A52-CF81623043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03193-0279-2A25-3C55-932EF28ADF6F}"/>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6" name="Footer Placeholder 5">
            <a:extLst>
              <a:ext uri="{FF2B5EF4-FFF2-40B4-BE49-F238E27FC236}">
                <a16:creationId xmlns:a16="http://schemas.microsoft.com/office/drawing/2014/main" id="{13179714-F7A4-8ECF-A191-6C534E2A5F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32F2AF-9346-3507-5768-0F5CAA9D8850}"/>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492377837"/>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CFD1-CCB7-7805-C269-392EF301EF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D7845-ED76-A193-D0E8-B6F348DC5A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3BA8B-D3FD-AA29-48B3-F37DE21BF1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D44CF4-5A91-6A4F-2827-C94498C97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DFA06F-0029-7DD0-24F0-B13A55659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AFE9F2-9148-B25D-4633-3AD6CA4D08A7}"/>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8" name="Footer Placeholder 7">
            <a:extLst>
              <a:ext uri="{FF2B5EF4-FFF2-40B4-BE49-F238E27FC236}">
                <a16:creationId xmlns:a16="http://schemas.microsoft.com/office/drawing/2014/main" id="{64F3DE56-0F92-33D4-8D88-E2A663F0BB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8F5553-D466-434F-9139-34327AD24CB3}"/>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954410029"/>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D1F7-E1AD-5AE4-A409-BEE5A2A57F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86C202-F7AE-4A5D-686B-2E0D12CC3BB9}"/>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4" name="Footer Placeholder 3">
            <a:extLst>
              <a:ext uri="{FF2B5EF4-FFF2-40B4-BE49-F238E27FC236}">
                <a16:creationId xmlns:a16="http://schemas.microsoft.com/office/drawing/2014/main" id="{CB948233-3162-5478-A5E2-30B6A0A67B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CBA0C6-4596-ABF5-B15B-24C3F71AB52C}"/>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2899889706"/>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69A2F-F052-43AB-6B06-B84B034E1422}"/>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3" name="Footer Placeholder 2">
            <a:extLst>
              <a:ext uri="{FF2B5EF4-FFF2-40B4-BE49-F238E27FC236}">
                <a16:creationId xmlns:a16="http://schemas.microsoft.com/office/drawing/2014/main" id="{1A2DAD47-9EBC-F8AA-D6DC-3705E2B531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320CB6-3723-EB14-CA34-5E8CB5D5702A}"/>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1270247191"/>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C620-7728-3BC1-B29E-600E2F360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5CA75-4D2A-5D18-AB58-68A09E7619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652BCE-6FCE-61D9-9599-5467956CA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C4428-4FF9-7309-7CC5-C71D4FBE088B}"/>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6" name="Footer Placeholder 5">
            <a:extLst>
              <a:ext uri="{FF2B5EF4-FFF2-40B4-BE49-F238E27FC236}">
                <a16:creationId xmlns:a16="http://schemas.microsoft.com/office/drawing/2014/main" id="{9B809072-6D9F-FF67-9409-34BDB227B1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71AFC8-F34E-AEFC-52C0-F968C2CE665B}"/>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2946902911"/>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2A7E-5029-A095-CAA0-19B2FEE45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39201-5AC2-D199-6CDF-6B4DDFEF6A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6D5CFB-5646-4E1C-9266-D41888D11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EB70F-01C1-6523-D959-94767FF7D5A2}"/>
              </a:ext>
            </a:extLst>
          </p:cNvPr>
          <p:cNvSpPr>
            <a:spLocks noGrp="1"/>
          </p:cNvSpPr>
          <p:nvPr>
            <p:ph type="dt" sz="half" idx="10"/>
          </p:nvPr>
        </p:nvSpPr>
        <p:spPr/>
        <p:txBody>
          <a:bodyPr/>
          <a:lstStyle/>
          <a:p>
            <a:fld id="{19FC1189-806A-4ACB-84BE-05F1A1D68255}" type="datetimeFigureOut">
              <a:rPr lang="en-US" smtClean="0"/>
              <a:t>4/25/24</a:t>
            </a:fld>
            <a:endParaRPr lang="en-US" dirty="0"/>
          </a:p>
        </p:txBody>
      </p:sp>
      <p:sp>
        <p:nvSpPr>
          <p:cNvPr id="6" name="Footer Placeholder 5">
            <a:extLst>
              <a:ext uri="{FF2B5EF4-FFF2-40B4-BE49-F238E27FC236}">
                <a16:creationId xmlns:a16="http://schemas.microsoft.com/office/drawing/2014/main" id="{FD0F8CD9-B4FB-8596-B874-5D9E6B858C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8EDC55-05B6-49AB-ECF8-8E785611DBCA}"/>
              </a:ext>
            </a:extLst>
          </p:cNvPr>
          <p:cNvSpPr>
            <a:spLocks noGrp="1"/>
          </p:cNvSpPr>
          <p:nvPr>
            <p:ph type="sldNum" sz="quarter" idx="12"/>
          </p:nvPr>
        </p:nvSpPr>
        <p:spPr/>
        <p:txBody>
          <a:bodyPr/>
          <a:lstStyle/>
          <a:p>
            <a:fld id="{1CB5D03F-9753-4864-B0EF-76B3C1544336}" type="slidenum">
              <a:rPr lang="en-US" smtClean="0"/>
              <a:t>‹#›</a:t>
            </a:fld>
            <a:endParaRPr lang="en-US" dirty="0"/>
          </a:p>
        </p:txBody>
      </p:sp>
    </p:spTree>
    <p:extLst>
      <p:ext uri="{BB962C8B-B14F-4D97-AF65-F5344CB8AC3E}">
        <p14:creationId xmlns:p14="http://schemas.microsoft.com/office/powerpoint/2010/main" val="3762394736"/>
      </p:ext>
    </p:extLst>
  </p:cSld>
  <p:clrMapOvr>
    <a:masterClrMapping/>
  </p:clrMapOvr>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59D1D1-25D4-D0E6-D343-56B8BB859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9619D-486C-CB1E-77D3-BF85E05C9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33959-E354-251A-CE84-9DEE999BD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FC1189-806A-4ACB-84BE-05F1A1D68255}" type="datetimeFigureOut">
              <a:rPr lang="en-US" smtClean="0"/>
              <a:t>4/25/24</a:t>
            </a:fld>
            <a:endParaRPr lang="en-US" dirty="0"/>
          </a:p>
        </p:txBody>
      </p:sp>
      <p:sp>
        <p:nvSpPr>
          <p:cNvPr id="5" name="Footer Placeholder 4">
            <a:extLst>
              <a:ext uri="{FF2B5EF4-FFF2-40B4-BE49-F238E27FC236}">
                <a16:creationId xmlns:a16="http://schemas.microsoft.com/office/drawing/2014/main" id="{580BCF4E-74D1-7C0D-9814-45F3E068B1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A47E9FF-47A7-F0F8-831C-744AC11EE1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B5D03F-9753-4864-B0EF-76B3C1544336}" type="slidenum">
              <a:rPr lang="en-US" smtClean="0"/>
              <a:t>‹#›</a:t>
            </a:fld>
            <a:endParaRPr lang="en-US" dirty="0"/>
          </a:p>
        </p:txBody>
      </p:sp>
    </p:spTree>
    <p:extLst>
      <p:ext uri="{BB962C8B-B14F-4D97-AF65-F5344CB8AC3E}">
        <p14:creationId xmlns:p14="http://schemas.microsoft.com/office/powerpoint/2010/main" val="67750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p14:warp dir="in"/>
      </p:transition>
    </mc:Choice>
    <mc:Fallback xmlns="">
      <p:transition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CD60D-6920-BF5F-38B0-D939CEEE76F4}"/>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WHAT DOES NEW HORIZON MEDICAL OFFER?</a:t>
            </a:r>
          </a:p>
        </p:txBody>
      </p:sp>
      <p:sp>
        <p:nvSpPr>
          <p:cNvPr id="7" name="TextBox 6">
            <a:extLst>
              <a:ext uri="{FF2B5EF4-FFF2-40B4-BE49-F238E27FC236}">
                <a16:creationId xmlns:a16="http://schemas.microsoft.com/office/drawing/2014/main" id="{C16D5088-F9DC-6F84-E9F0-3F827BD6F204}"/>
              </a:ext>
            </a:extLst>
          </p:cNvPr>
          <p:cNvSpPr txBox="1"/>
          <p:nvPr/>
        </p:nvSpPr>
        <p:spPr>
          <a:xfrm>
            <a:off x="1855433" y="1724487"/>
            <a:ext cx="9729927" cy="4398768"/>
          </a:xfrm>
          <a:prstGeom prst="rect">
            <a:avLst/>
          </a:prstGeom>
          <a:noFill/>
        </p:spPr>
        <p:txBody>
          <a:bodyPr wrap="square" rtlCol="0">
            <a:spAutoFit/>
          </a:bodyPr>
          <a:lstStyle/>
          <a:p>
            <a:pPr marL="0" marR="0">
              <a:lnSpc>
                <a:spcPct val="107000"/>
              </a:lnSpc>
              <a:spcBef>
                <a:spcPts val="0"/>
              </a:spcBef>
              <a:spcAft>
                <a:spcPts val="1200"/>
              </a:spcAft>
            </a:pPr>
            <a:r>
              <a:rPr lang="en-US" sz="1800"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From nutrition and exercise to medications, New Horizon Medical offers patients a full range of bariatric and obesity weight loss management.</a:t>
            </a:r>
          </a:p>
          <a:p>
            <a:pPr marL="0" marR="0">
              <a:lnSpc>
                <a:spcPct val="107000"/>
              </a:lnSpc>
              <a:spcBef>
                <a:spcPts val="0"/>
              </a:spcBef>
              <a:spcAft>
                <a:spcPts val="1200"/>
              </a:spcAft>
            </a:pPr>
            <a:r>
              <a:rPr lang="en-US" sz="1800"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New Horizon Medical provides </a:t>
            </a:r>
            <a:r>
              <a:rPr lang="en-US" sz="1800" kern="100" dirty="0">
                <a:solidFill>
                  <a:srgbClr val="FF9900"/>
                </a:solidFill>
                <a:effectLst/>
                <a:latin typeface="Gill Sans MT" panose="020B0502020104020203" pitchFamily="34" charset="0"/>
                <a:ea typeface="Calibri" panose="020F0502020204030204" pitchFamily="34" charset="0"/>
                <a:cs typeface="Times New Roman" panose="02020603050405020304" pitchFamily="18" charset="0"/>
              </a:rPr>
              <a:t>serious comprehensive care </a:t>
            </a:r>
            <a:r>
              <a:rPr lang="en-US" sz="1800"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for patients who are overweight or suffer from obesity and weight related concerns. Even if you suffer from diabetes, hypertension, heart disease or another chronic condition, our team can guide you through healthy weight loss with appropriate utilization and integration of a range of scientifically based treatment options.</a:t>
            </a:r>
          </a:p>
          <a:p>
            <a:pPr marL="0" marR="0">
              <a:lnSpc>
                <a:spcPct val="107000"/>
              </a:lnSpc>
              <a:spcBef>
                <a:spcPts val="0"/>
              </a:spcBef>
              <a:spcAft>
                <a:spcPts val="1200"/>
              </a:spcAft>
            </a:pPr>
            <a:r>
              <a:rPr lang="en-US" sz="1800" b="1" i="1"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These include:</a:t>
            </a:r>
            <a:endParaRPr lang="en-US" sz="1800" i="1"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p>
            <a:pPr marL="684213" marR="0" indent="-287338">
              <a:lnSpc>
                <a:spcPct val="107000"/>
              </a:lnSpc>
              <a:spcBef>
                <a:spcPts val="0"/>
              </a:spcBef>
              <a:spcAft>
                <a:spcPts val="0"/>
              </a:spcAft>
              <a:buClr>
                <a:srgbClr val="FF9900"/>
              </a:buClr>
              <a:buFont typeface="Wingdings" panose="05000000000000000000" pitchFamily="2" charset="2"/>
              <a:buChar char="v"/>
            </a:pPr>
            <a:r>
              <a:rPr lang="en-US" sz="1800"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Prescription medications</a:t>
            </a:r>
          </a:p>
          <a:p>
            <a:pPr marL="684213" marR="0" indent="-287338">
              <a:lnSpc>
                <a:spcPct val="107000"/>
              </a:lnSpc>
              <a:spcBef>
                <a:spcPts val="0"/>
              </a:spcBef>
              <a:spcAft>
                <a:spcPts val="1200"/>
              </a:spcAft>
              <a:buClr>
                <a:srgbClr val="FF9900"/>
              </a:buClr>
              <a:buFont typeface="Wingdings" panose="05000000000000000000" pitchFamily="2" charset="2"/>
              <a:buChar char="v"/>
            </a:pPr>
            <a:r>
              <a:rPr lang="en-US" sz="1800"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Oversight of nutrition, physical activity, and behavioral interventions</a:t>
            </a:r>
          </a:p>
          <a:p>
            <a:pPr marL="0" marR="0">
              <a:lnSpc>
                <a:spcPct val="107000"/>
              </a:lnSpc>
              <a:spcBef>
                <a:spcPts val="0"/>
              </a:spcBef>
              <a:spcAft>
                <a:spcPts val="1200"/>
              </a:spcAft>
            </a:pPr>
            <a:r>
              <a:rPr lang="en-US" sz="1800" kern="100" dirty="0">
                <a:solidFill>
                  <a:schemeClr val="accent1">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Throughout, our healthcare providers help you to manage not only your weight but also the lifestyle changes you will need with expertise, insight, innovation, and compassion.</a:t>
            </a:r>
          </a:p>
          <a:p>
            <a:endParaRPr lang="en-US" dirty="0">
              <a:latin typeface="Gill Sans MT" panose="020B0502020104020203" pitchFamily="34" charset="0"/>
            </a:endParaRPr>
          </a:p>
        </p:txBody>
      </p:sp>
    </p:spTree>
    <p:extLst>
      <p:ext uri="{BB962C8B-B14F-4D97-AF65-F5344CB8AC3E}">
        <p14:creationId xmlns:p14="http://schemas.microsoft.com/office/powerpoint/2010/main" val="2161654575"/>
      </p:ext>
    </p:extLst>
  </p:cSld>
  <p:clrMapOvr>
    <a:masterClrMapping/>
  </p:clrMapOvr>
  <mc:AlternateContent xmlns:mc="http://schemas.openxmlformats.org/markup-compatibility/2006" xmlns:p14="http://schemas.microsoft.com/office/powerpoint/2010/main">
    <mc:Choice Requires="p14">
      <p:transition p14:dur="10" advClick="0" advTm="8000">
        <p14:warp dir="in"/>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00189-C79A-BCDF-E605-D922A8330D06}"/>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GETTING STARTED:</a:t>
            </a:r>
          </a:p>
        </p:txBody>
      </p:sp>
      <p:sp>
        <p:nvSpPr>
          <p:cNvPr id="3" name="TextBox 2">
            <a:extLst>
              <a:ext uri="{FF2B5EF4-FFF2-40B4-BE49-F238E27FC236}">
                <a16:creationId xmlns:a16="http://schemas.microsoft.com/office/drawing/2014/main" id="{FF6103D8-61AC-B6FB-1185-9CC8E1610FEE}"/>
              </a:ext>
            </a:extLst>
          </p:cNvPr>
          <p:cNvSpPr txBox="1"/>
          <p:nvPr/>
        </p:nvSpPr>
        <p:spPr>
          <a:xfrm>
            <a:off x="1855433" y="1724487"/>
            <a:ext cx="9729927" cy="4247317"/>
          </a:xfrm>
          <a:prstGeom prst="rect">
            <a:avLst/>
          </a:prstGeom>
          <a:noFill/>
        </p:spPr>
        <p:txBody>
          <a:bodyPr wrap="square" rtlCol="0">
            <a:spAutoFit/>
          </a:bodyPr>
          <a:lstStyle/>
          <a:p>
            <a:r>
              <a:rPr lang="en-US" b="1" dirty="0">
                <a:solidFill>
                  <a:srgbClr val="FF9900"/>
                </a:solidFill>
                <a:latin typeface="Gill Sans MT" panose="020B0502020104020203" pitchFamily="34" charset="0"/>
              </a:rPr>
              <a:t>Medical Assessments:</a:t>
            </a:r>
            <a:endParaRPr lang="en-US" dirty="0">
              <a:solidFill>
                <a:srgbClr val="FF9900"/>
              </a:solidFill>
              <a:latin typeface="Gill Sans MT" panose="020B0502020104020203" pitchFamily="34" charset="0"/>
            </a:endParaRPr>
          </a:p>
          <a:p>
            <a:r>
              <a:rPr lang="en-US" dirty="0">
                <a:solidFill>
                  <a:schemeClr val="accent1">
                    <a:lumMod val="75000"/>
                  </a:schemeClr>
                </a:solidFill>
                <a:latin typeface="Gill Sans MT" panose="020B0502020104020203" pitchFamily="34" charset="0"/>
              </a:rPr>
              <a:t>Our medical team will conduct various medical assessment, including blood tests, metabolic rate measurements, 3-D body scanning, and other diagnostic testing at your screening visit to understand health profile and tailor a weight loss plan specifically for you.</a:t>
            </a:r>
          </a:p>
          <a:p>
            <a:r>
              <a:rPr lang="en-US" dirty="0">
                <a:solidFill>
                  <a:schemeClr val="accent1">
                    <a:lumMod val="75000"/>
                  </a:schemeClr>
                </a:solidFill>
                <a:latin typeface="Gill Sans MT" panose="020B0502020104020203" pitchFamily="34" charset="0"/>
              </a:rPr>
              <a:t> </a:t>
            </a:r>
          </a:p>
          <a:p>
            <a:r>
              <a:rPr lang="en-US" b="1" dirty="0">
                <a:solidFill>
                  <a:srgbClr val="FF9900"/>
                </a:solidFill>
                <a:latin typeface="Gill Sans MT" panose="020B0502020104020203" pitchFamily="34" charset="0"/>
              </a:rPr>
              <a:t>Starting the Program:</a:t>
            </a:r>
            <a:endParaRPr lang="en-US" dirty="0">
              <a:solidFill>
                <a:srgbClr val="FF9900"/>
              </a:solidFill>
              <a:latin typeface="Gill Sans MT" panose="020B0502020104020203" pitchFamily="34" charset="0"/>
            </a:endParaRPr>
          </a:p>
          <a:p>
            <a:r>
              <a:rPr lang="en-US" dirty="0">
                <a:solidFill>
                  <a:schemeClr val="accent1">
                    <a:lumMod val="75000"/>
                  </a:schemeClr>
                </a:solidFill>
                <a:latin typeface="Gill Sans MT" panose="020B0502020104020203" pitchFamily="34" charset="0"/>
              </a:rPr>
              <a:t>To help you get started you will be placed on a two-week program prep. This 2-week liquid prescription meal replacement plan will help jumpstart your success and get you ready for your customized meal plan (unless medically contradicted).</a:t>
            </a:r>
          </a:p>
          <a:p>
            <a:r>
              <a:rPr lang="en-US" dirty="0">
                <a:solidFill>
                  <a:schemeClr val="accent1">
                    <a:lumMod val="75000"/>
                  </a:schemeClr>
                </a:solidFill>
                <a:latin typeface="Gill Sans MT" panose="020B0502020104020203" pitchFamily="34" charset="0"/>
              </a:rPr>
              <a:t> </a:t>
            </a:r>
          </a:p>
          <a:p>
            <a:r>
              <a:rPr lang="en-US" b="1" dirty="0">
                <a:solidFill>
                  <a:srgbClr val="FF9900"/>
                </a:solidFill>
                <a:latin typeface="Gill Sans MT" panose="020B0502020104020203" pitchFamily="34" charset="0"/>
              </a:rPr>
              <a:t>Mandatory:</a:t>
            </a:r>
            <a:endParaRPr lang="en-US" dirty="0">
              <a:solidFill>
                <a:srgbClr val="FF9900"/>
              </a:solidFill>
              <a:latin typeface="Gill Sans MT" panose="020B0502020104020203" pitchFamily="34" charset="0"/>
            </a:endParaRPr>
          </a:p>
          <a:p>
            <a:r>
              <a:rPr lang="en-US" dirty="0">
                <a:solidFill>
                  <a:schemeClr val="accent1">
                    <a:lumMod val="75000"/>
                  </a:schemeClr>
                </a:solidFill>
                <a:latin typeface="Gill Sans MT" panose="020B0502020104020203" pitchFamily="34" charset="0"/>
              </a:rPr>
              <a:t>New Horizon Medical is a </a:t>
            </a:r>
            <a:r>
              <a:rPr lang="en-US" b="1" dirty="0">
                <a:solidFill>
                  <a:schemeClr val="accent1">
                    <a:lumMod val="75000"/>
                  </a:schemeClr>
                </a:solidFill>
                <a:latin typeface="Gill Sans MT" panose="020B0502020104020203" pitchFamily="34" charset="0"/>
              </a:rPr>
              <a:t>serious</a:t>
            </a:r>
            <a:r>
              <a:rPr lang="en-US" dirty="0">
                <a:solidFill>
                  <a:schemeClr val="accent1">
                    <a:lumMod val="75000"/>
                  </a:schemeClr>
                </a:solidFill>
                <a:latin typeface="Gill Sans MT" panose="020B0502020104020203" pitchFamily="34" charset="0"/>
              </a:rPr>
              <a:t> medical clinic specializing in medical weight loss. During the active weight loss phase, your weekly visits are mandatory. Making lifestyle changes is not easy. Coming weekly, you will get the support and direction you need to make these changes. Weekly visits also promote accountability, which is something essential to your success.</a:t>
            </a:r>
          </a:p>
        </p:txBody>
      </p:sp>
    </p:spTree>
    <p:extLst>
      <p:ext uri="{BB962C8B-B14F-4D97-AF65-F5344CB8AC3E}">
        <p14:creationId xmlns:p14="http://schemas.microsoft.com/office/powerpoint/2010/main" val="4225324306"/>
      </p:ext>
    </p:extLst>
  </p:cSld>
  <p:clrMapOvr>
    <a:masterClrMapping/>
  </p:clrMapOvr>
  <mc:AlternateContent xmlns:mc="http://schemas.openxmlformats.org/markup-compatibility/2006" xmlns:p14="http://schemas.microsoft.com/office/powerpoint/2010/main">
    <mc:Choice Requires="p14">
      <p:transition p14:dur="10" advClick="0" advTm="8000">
        <p14:warp dir="in"/>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ACC646-F613-FA8F-062E-4AAD0D312355}"/>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ARE YOU SERIOUS ABOUT LOSING WEIGHT TO BECOME HEALTHIER?</a:t>
            </a:r>
          </a:p>
        </p:txBody>
      </p:sp>
      <p:sp>
        <p:nvSpPr>
          <p:cNvPr id="6" name="TextBox 5">
            <a:extLst>
              <a:ext uri="{FF2B5EF4-FFF2-40B4-BE49-F238E27FC236}">
                <a16:creationId xmlns:a16="http://schemas.microsoft.com/office/drawing/2014/main" id="{C059E9B1-C5F7-BD3D-1F22-9334F1F3250B}"/>
              </a:ext>
            </a:extLst>
          </p:cNvPr>
          <p:cNvSpPr txBox="1"/>
          <p:nvPr/>
        </p:nvSpPr>
        <p:spPr>
          <a:xfrm>
            <a:off x="1855433" y="1724487"/>
            <a:ext cx="9729927" cy="923330"/>
          </a:xfrm>
          <a:prstGeom prst="rect">
            <a:avLst/>
          </a:prstGeom>
          <a:noFill/>
        </p:spPr>
        <p:txBody>
          <a:bodyPr wrap="square" rtlCol="0">
            <a:spAutoFit/>
          </a:bodyPr>
          <a:lstStyle/>
          <a:p>
            <a:r>
              <a:rPr lang="en-US" dirty="0">
                <a:solidFill>
                  <a:schemeClr val="accent1">
                    <a:lumMod val="75000"/>
                  </a:schemeClr>
                </a:solidFill>
                <a:latin typeface="Gill Sans MT" panose="020B0502020104020203" pitchFamily="34" charset="0"/>
              </a:rPr>
              <a:t>If you are serious about losing weight and becoming healthier and are ready to make the lifestyle changes that are necessary to achieve healthier goals and live a longer life, then </a:t>
            </a:r>
            <a:r>
              <a:rPr lang="en-US" b="1" i="1" dirty="0">
                <a:solidFill>
                  <a:srgbClr val="FF9900"/>
                </a:solidFill>
                <a:latin typeface="Gill Sans MT" panose="020B0502020104020203" pitchFamily="34" charset="0"/>
              </a:rPr>
              <a:t>New Horizon Medical is the place for you!</a:t>
            </a:r>
          </a:p>
        </p:txBody>
      </p:sp>
      <p:sp>
        <p:nvSpPr>
          <p:cNvPr id="7" name="TextBox 6">
            <a:extLst>
              <a:ext uri="{FF2B5EF4-FFF2-40B4-BE49-F238E27FC236}">
                <a16:creationId xmlns:a16="http://schemas.microsoft.com/office/drawing/2014/main" id="{DA23980D-CF97-3924-0B97-0B7B70F92EEE}"/>
              </a:ext>
            </a:extLst>
          </p:cNvPr>
          <p:cNvSpPr txBox="1"/>
          <p:nvPr/>
        </p:nvSpPr>
        <p:spPr>
          <a:xfrm>
            <a:off x="781235" y="3752984"/>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WHAT IS BARIATRIC MEDICINE?</a:t>
            </a:r>
          </a:p>
        </p:txBody>
      </p:sp>
      <p:sp>
        <p:nvSpPr>
          <p:cNvPr id="9" name="TextBox 8">
            <a:extLst>
              <a:ext uri="{FF2B5EF4-FFF2-40B4-BE49-F238E27FC236}">
                <a16:creationId xmlns:a16="http://schemas.microsoft.com/office/drawing/2014/main" id="{50514C26-E835-C76A-C859-895353245944}"/>
              </a:ext>
            </a:extLst>
          </p:cNvPr>
          <p:cNvSpPr txBox="1"/>
          <p:nvPr/>
        </p:nvSpPr>
        <p:spPr>
          <a:xfrm>
            <a:off x="1855433" y="4874088"/>
            <a:ext cx="9729927" cy="923330"/>
          </a:xfrm>
          <a:prstGeom prst="rect">
            <a:avLst/>
          </a:prstGeom>
          <a:noFill/>
        </p:spPr>
        <p:txBody>
          <a:bodyPr wrap="square" rtlCol="0">
            <a:spAutoFit/>
          </a:bodyPr>
          <a:lstStyle/>
          <a:p>
            <a:r>
              <a:rPr lang="en-US" b="1" i="1" dirty="0">
                <a:solidFill>
                  <a:srgbClr val="FF9900"/>
                </a:solidFill>
                <a:latin typeface="Gill Sans MT" panose="020B0502020104020203" pitchFamily="34" charset="0"/>
              </a:rPr>
              <a:t>Bariatric medicine is not weight-loss surgery. </a:t>
            </a:r>
            <a:r>
              <a:rPr lang="en-US" dirty="0">
                <a:solidFill>
                  <a:schemeClr val="accent1">
                    <a:lumMod val="75000"/>
                  </a:schemeClr>
                </a:solidFill>
                <a:latin typeface="Gill Sans MT" panose="020B0502020104020203" pitchFamily="34" charset="0"/>
              </a:rPr>
              <a:t>Healthcare providers who specialize in medically assisting their patients with weight loss for obesity and metabolic disorders practice in a field called “bariatrics”.</a:t>
            </a:r>
          </a:p>
        </p:txBody>
      </p:sp>
    </p:spTree>
    <p:extLst>
      <p:ext uri="{BB962C8B-B14F-4D97-AF65-F5344CB8AC3E}">
        <p14:creationId xmlns:p14="http://schemas.microsoft.com/office/powerpoint/2010/main" val="4154205517"/>
      </p:ext>
    </p:extLst>
  </p:cSld>
  <p:clrMapOvr>
    <a:masterClrMapping/>
  </p:clrMapOvr>
  <mc:AlternateContent xmlns:mc="http://schemas.openxmlformats.org/markup-compatibility/2006" xmlns:p14="http://schemas.microsoft.com/office/powerpoint/2010/main">
    <mc:Choice Requires="p14">
      <p:transition p14:dur="10" advClick="0" advTm="8000">
        <p14:warp dir="in"/>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D115C2-1E56-832A-F6C6-EF6A24F07343}"/>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UNDERSTANDING OBESITY MEDICINE:</a:t>
            </a:r>
          </a:p>
        </p:txBody>
      </p:sp>
      <p:sp>
        <p:nvSpPr>
          <p:cNvPr id="6" name="TextBox 5">
            <a:extLst>
              <a:ext uri="{FF2B5EF4-FFF2-40B4-BE49-F238E27FC236}">
                <a16:creationId xmlns:a16="http://schemas.microsoft.com/office/drawing/2014/main" id="{8E697DE3-CD2B-21EE-6255-F1E0CFFC76DC}"/>
              </a:ext>
            </a:extLst>
          </p:cNvPr>
          <p:cNvSpPr txBox="1"/>
          <p:nvPr/>
        </p:nvSpPr>
        <p:spPr>
          <a:xfrm>
            <a:off x="1855433" y="1724487"/>
            <a:ext cx="9729927" cy="4524315"/>
          </a:xfrm>
          <a:prstGeom prst="rect">
            <a:avLst/>
          </a:prstGeom>
          <a:noFill/>
        </p:spPr>
        <p:txBody>
          <a:bodyPr wrap="square" rtlCol="0">
            <a:spAutoFit/>
          </a:bodyPr>
          <a:lstStyle/>
          <a:p>
            <a:r>
              <a:rPr lang="en-US" dirty="0">
                <a:solidFill>
                  <a:schemeClr val="accent1">
                    <a:lumMod val="75000"/>
                  </a:schemeClr>
                </a:solidFill>
                <a:latin typeface="Gill Sans MT" panose="020B0502020104020203" pitchFamily="34" charset="0"/>
              </a:rPr>
              <a:t>Being a part of an obesity medicine program is much more than reducing calories and eating healthier to lose a few pounds. It’s not comparable to following the latest diet fads or attending your neighborhood weight loss center. Obesity medicine providers utilize their expertise and licensed training to implement extremely aggressive weight loss methodologies that without medical assistance may be deemed as unsafe practices for an individual to partake on alone. These nontraditional weight loss prescriptions are devised to quickly reduce an individual’s body mass index, thus decreasing health risk in an expedited manner.  Attending an obesity medical practice is no joke. </a:t>
            </a:r>
            <a:r>
              <a:rPr lang="en-US" dirty="0">
                <a:solidFill>
                  <a:srgbClr val="FF9900"/>
                </a:solidFill>
                <a:latin typeface="Gill Sans MT" panose="020B0502020104020203" pitchFamily="34" charset="0"/>
              </a:rPr>
              <a:t>It requires hard work and commitment. </a:t>
            </a:r>
            <a:r>
              <a:rPr lang="en-US" dirty="0">
                <a:solidFill>
                  <a:schemeClr val="accent1">
                    <a:lumMod val="75000"/>
                  </a:schemeClr>
                </a:solidFill>
                <a:latin typeface="Gill Sans MT" panose="020B0502020104020203" pitchFamily="34" charset="0"/>
              </a:rPr>
              <a:t>It’s not for everyone.</a:t>
            </a:r>
          </a:p>
          <a:p>
            <a:endParaRPr lang="en-US" dirty="0">
              <a:solidFill>
                <a:schemeClr val="accent1">
                  <a:lumMod val="75000"/>
                </a:schemeClr>
              </a:solidFill>
              <a:latin typeface="Gill Sans MT" panose="020B0502020104020203" pitchFamily="34" charset="0"/>
            </a:endParaRPr>
          </a:p>
          <a:p>
            <a:r>
              <a:rPr lang="en-US" dirty="0">
                <a:solidFill>
                  <a:schemeClr val="accent1">
                    <a:lumMod val="75000"/>
                  </a:schemeClr>
                </a:solidFill>
                <a:latin typeface="Gill Sans MT" panose="020B0502020104020203" pitchFamily="34" charset="0"/>
              </a:rPr>
              <a:t>In a medical program, a restrictive diet is necessary in order to achieve a healthier weight. Compliance throughout the restrictive phase of the program equals success. Restrict yourself up front, and then learn to live a healthy lifestyle with minimal restrictions.</a:t>
            </a:r>
          </a:p>
          <a:p>
            <a:endParaRPr lang="en-US" dirty="0">
              <a:solidFill>
                <a:schemeClr val="accent1">
                  <a:lumMod val="75000"/>
                </a:schemeClr>
              </a:solidFill>
              <a:latin typeface="Gill Sans MT" panose="020B0502020104020203" pitchFamily="34" charset="0"/>
            </a:endParaRPr>
          </a:p>
          <a:p>
            <a:r>
              <a:rPr lang="en-US" dirty="0">
                <a:solidFill>
                  <a:schemeClr val="accent1">
                    <a:lumMod val="75000"/>
                  </a:schemeClr>
                </a:solidFill>
                <a:latin typeface="Gill Sans MT" panose="020B0502020104020203" pitchFamily="34" charset="0"/>
              </a:rPr>
              <a:t>The ultimate goal is to get an individual to a healthy weight and reduce overall health risks by reinforcing healthy behavioral changes. This is then followed by focusing on educational principles that promote long-term healthy nutritional plans, intuitive eating, and overall healthier lifestyle practices.</a:t>
            </a:r>
          </a:p>
        </p:txBody>
      </p:sp>
    </p:spTree>
    <p:extLst>
      <p:ext uri="{BB962C8B-B14F-4D97-AF65-F5344CB8AC3E}">
        <p14:creationId xmlns:p14="http://schemas.microsoft.com/office/powerpoint/2010/main" val="2644388962"/>
      </p:ext>
    </p:extLst>
  </p:cSld>
  <p:clrMapOvr>
    <a:masterClrMapping/>
  </p:clrMapOvr>
  <mc:AlternateContent xmlns:mc="http://schemas.openxmlformats.org/markup-compatibility/2006" xmlns:p14="http://schemas.microsoft.com/office/powerpoint/2010/main">
    <mc:Choice Requires="p14">
      <p:transition p14:dur="10" advClick="0" advTm="10000">
        <p14:warp dir="in"/>
      </p:transition>
    </mc:Choice>
    <mc:Fallback xmlns="">
      <p:transition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4B74D-04B8-C045-4FE5-AE3CE0AA12C7}"/>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WHAT IS MEDICALLY SUPERVISED WEIGHT LOSS?</a:t>
            </a:r>
          </a:p>
        </p:txBody>
      </p:sp>
      <p:sp>
        <p:nvSpPr>
          <p:cNvPr id="6" name="TextBox 5">
            <a:extLst>
              <a:ext uri="{FF2B5EF4-FFF2-40B4-BE49-F238E27FC236}">
                <a16:creationId xmlns:a16="http://schemas.microsoft.com/office/drawing/2014/main" id="{9D0E0E7F-D409-8CD9-6839-4498547D7B80}"/>
              </a:ext>
            </a:extLst>
          </p:cNvPr>
          <p:cNvSpPr txBox="1"/>
          <p:nvPr/>
        </p:nvSpPr>
        <p:spPr>
          <a:xfrm>
            <a:off x="1855433" y="1438162"/>
            <a:ext cx="9729927" cy="2893100"/>
          </a:xfrm>
          <a:prstGeom prst="rect">
            <a:avLst/>
          </a:prstGeom>
          <a:noFill/>
        </p:spPr>
        <p:txBody>
          <a:bodyPr wrap="square" rtlCol="0">
            <a:spAutoFit/>
          </a:bodyPr>
          <a:lstStyle/>
          <a:p>
            <a:r>
              <a:rPr lang="en-US" sz="1400" dirty="0">
                <a:solidFill>
                  <a:schemeClr val="accent1">
                    <a:lumMod val="75000"/>
                  </a:schemeClr>
                </a:solidFill>
                <a:latin typeface="Gill Sans MT" panose="020B0502020104020203" pitchFamily="34" charset="0"/>
              </a:rPr>
              <a:t>Medically assisted weight loss is a program where you will lose weight with the supervision and assistance of a bariatric (medical weight loss specialists) team of qualified healthcare providers.  At New Horizon Medical your team will include a nurse practitioner or physician, registered dietician, nutritionist, wellness counselor, and a fitness specialist. It is a multifaceted approach that involves diet and meal planning, physical activity, lifestyle medicine, medication, and meal replacements.</a:t>
            </a:r>
          </a:p>
          <a:p>
            <a:endParaRPr lang="en-US" sz="1400" dirty="0">
              <a:solidFill>
                <a:schemeClr val="accent1">
                  <a:lumMod val="75000"/>
                </a:schemeClr>
              </a:solidFill>
              <a:latin typeface="Gill Sans MT" panose="020B0502020104020203" pitchFamily="34" charset="0"/>
            </a:endParaRPr>
          </a:p>
          <a:p>
            <a:r>
              <a:rPr lang="en-US" sz="1400" dirty="0">
                <a:solidFill>
                  <a:schemeClr val="accent1">
                    <a:lumMod val="75000"/>
                  </a:schemeClr>
                </a:solidFill>
                <a:latin typeface="Gill Sans MT" panose="020B0502020104020203" pitchFamily="34" charset="0"/>
              </a:rPr>
              <a:t>Since medically assisted weight loss is customized to your particular needs, it is more likely to work. Instead of relying on willpower and guesswork, you get personalized care that meets your needs and a team of weight loss specialists committed to helping you reach your goals.</a:t>
            </a:r>
          </a:p>
          <a:p>
            <a:endParaRPr lang="en-US" sz="1400" dirty="0">
              <a:solidFill>
                <a:schemeClr val="accent1">
                  <a:lumMod val="75000"/>
                </a:schemeClr>
              </a:solidFill>
              <a:latin typeface="Gill Sans MT" panose="020B0502020104020203" pitchFamily="34" charset="0"/>
            </a:endParaRPr>
          </a:p>
          <a:p>
            <a:r>
              <a:rPr lang="en-US" sz="1400" dirty="0">
                <a:solidFill>
                  <a:schemeClr val="accent1">
                    <a:lumMod val="75000"/>
                  </a:schemeClr>
                </a:solidFill>
                <a:latin typeface="Gill Sans MT" panose="020B0502020104020203" pitchFamily="34" charset="0"/>
              </a:rPr>
              <a:t>We offer several medically supervised weight loss options. You may be offered a combination of these options for the best results.</a:t>
            </a:r>
          </a:p>
          <a:p>
            <a:endParaRPr lang="en-US" sz="1400" b="1" i="1" dirty="0">
              <a:solidFill>
                <a:schemeClr val="accent1">
                  <a:lumMod val="75000"/>
                </a:schemeClr>
              </a:solidFill>
              <a:latin typeface="Gill Sans MT" panose="020B0502020104020203" pitchFamily="34" charset="0"/>
            </a:endParaRPr>
          </a:p>
          <a:p>
            <a:r>
              <a:rPr lang="en-US" sz="1400" b="1" i="1" dirty="0">
                <a:solidFill>
                  <a:schemeClr val="accent1">
                    <a:lumMod val="75000"/>
                  </a:schemeClr>
                </a:solidFill>
                <a:latin typeface="Gill Sans MT" panose="020B0502020104020203" pitchFamily="34" charset="0"/>
              </a:rPr>
              <a:t>They include the following:</a:t>
            </a:r>
          </a:p>
          <a:p>
            <a:endParaRPr lang="en-US" sz="1400" dirty="0">
              <a:solidFill>
                <a:schemeClr val="accent1">
                  <a:lumMod val="75000"/>
                </a:schemeClr>
              </a:solidFill>
              <a:latin typeface="Gill Sans MT" panose="020B0502020104020203" pitchFamily="34" charset="0"/>
            </a:endParaRPr>
          </a:p>
        </p:txBody>
      </p:sp>
      <p:sp>
        <p:nvSpPr>
          <p:cNvPr id="7" name="TextBox 6">
            <a:extLst>
              <a:ext uri="{FF2B5EF4-FFF2-40B4-BE49-F238E27FC236}">
                <a16:creationId xmlns:a16="http://schemas.microsoft.com/office/drawing/2014/main" id="{706220A8-E9E1-35A6-2199-A7250BE6480D}"/>
              </a:ext>
            </a:extLst>
          </p:cNvPr>
          <p:cNvSpPr txBox="1"/>
          <p:nvPr/>
        </p:nvSpPr>
        <p:spPr>
          <a:xfrm>
            <a:off x="4571996" y="3671678"/>
            <a:ext cx="2116023" cy="2954655"/>
          </a:xfrm>
          <a:prstGeom prst="rect">
            <a:avLst/>
          </a:prstGeom>
          <a:noFill/>
        </p:spPr>
        <p:txBody>
          <a:bodyPr wrap="square" rtlCol="0">
            <a:spAutoFit/>
          </a:bodyPr>
          <a:lstStyle/>
          <a:p>
            <a:r>
              <a:rPr lang="en-US" sz="1400" b="1" dirty="0">
                <a:solidFill>
                  <a:srgbClr val="FF9900"/>
                </a:solidFill>
                <a:latin typeface="Gill Sans MT" panose="020B0502020104020203" pitchFamily="34" charset="0"/>
              </a:rPr>
              <a:t>Weight loss plans or meal replacement programs:</a:t>
            </a:r>
            <a:br>
              <a:rPr lang="en-US" sz="1400" b="1" dirty="0">
                <a:solidFill>
                  <a:srgbClr val="FF9900"/>
                </a:solidFill>
                <a:latin typeface="Gill Sans MT" panose="020B0502020104020203" pitchFamily="34" charset="0"/>
              </a:rPr>
            </a:br>
            <a:r>
              <a:rPr lang="en-US" sz="1200" dirty="0">
                <a:solidFill>
                  <a:schemeClr val="accent1">
                    <a:lumMod val="75000"/>
                  </a:schemeClr>
                </a:solidFill>
                <a:latin typeface="Gill Sans MT" panose="020B0502020104020203" pitchFamily="34" charset="0"/>
              </a:rPr>
              <a:t>You will need to modify your diet to lose weight, you will be given a meal plan and will work with one of our nutritionists. You may be placed on meal replacements to help jump start your success. Typically, plans are tailored to your needs and may involve shakes, bars, or soups to help control portions and reduce calories.</a:t>
            </a:r>
          </a:p>
          <a:p>
            <a:endParaRPr lang="en-US" sz="1200" dirty="0"/>
          </a:p>
        </p:txBody>
      </p:sp>
      <p:sp>
        <p:nvSpPr>
          <p:cNvPr id="8" name="TextBox 7">
            <a:extLst>
              <a:ext uri="{FF2B5EF4-FFF2-40B4-BE49-F238E27FC236}">
                <a16:creationId xmlns:a16="http://schemas.microsoft.com/office/drawing/2014/main" id="{6F25A2F3-DC6A-90C9-34B5-0CFCE8390BBD}"/>
              </a:ext>
            </a:extLst>
          </p:cNvPr>
          <p:cNvSpPr txBox="1"/>
          <p:nvPr/>
        </p:nvSpPr>
        <p:spPr>
          <a:xfrm>
            <a:off x="7128526" y="3684931"/>
            <a:ext cx="2112264" cy="1969770"/>
          </a:xfrm>
          <a:prstGeom prst="rect">
            <a:avLst/>
          </a:prstGeom>
          <a:noFill/>
        </p:spPr>
        <p:txBody>
          <a:bodyPr wrap="square" rtlCol="0">
            <a:spAutoFit/>
          </a:bodyPr>
          <a:lstStyle/>
          <a:p>
            <a:pPr lvl="0"/>
            <a:r>
              <a:rPr lang="en-US" sz="1400" b="1" dirty="0">
                <a:solidFill>
                  <a:srgbClr val="FF9900"/>
                </a:solidFill>
                <a:latin typeface="Gill Sans MT" panose="020B0502020104020203" pitchFamily="34" charset="0"/>
              </a:rPr>
              <a:t>Physical activity:</a:t>
            </a:r>
            <a:br>
              <a:rPr lang="en-US" sz="1400" b="1" dirty="0">
                <a:solidFill>
                  <a:srgbClr val="FF9900"/>
                </a:solidFill>
                <a:latin typeface="Gill Sans MT" panose="020B0502020104020203" pitchFamily="34" charset="0"/>
              </a:rPr>
            </a:br>
            <a:r>
              <a:rPr lang="en-US" sz="1200" dirty="0">
                <a:solidFill>
                  <a:schemeClr val="accent1">
                    <a:lumMod val="75000"/>
                  </a:schemeClr>
                </a:solidFill>
                <a:latin typeface="Gill Sans MT" panose="020B0502020104020203" pitchFamily="34" charset="0"/>
              </a:rPr>
              <a:t>Your fitness specialist will help you by creating an exercise regimen to help you burn more calories, improve overall health, and retain muscle while you lose weight. Our fitness team specialized in overweight and obese patients.</a:t>
            </a:r>
          </a:p>
          <a:p>
            <a:endParaRPr lang="en-US" sz="1200" dirty="0"/>
          </a:p>
        </p:txBody>
      </p:sp>
      <p:sp>
        <p:nvSpPr>
          <p:cNvPr id="9" name="TextBox 8">
            <a:extLst>
              <a:ext uri="{FF2B5EF4-FFF2-40B4-BE49-F238E27FC236}">
                <a16:creationId xmlns:a16="http://schemas.microsoft.com/office/drawing/2014/main" id="{4A64A2C7-DFB3-8347-4743-06835C99A5EA}"/>
              </a:ext>
            </a:extLst>
          </p:cNvPr>
          <p:cNvSpPr txBox="1"/>
          <p:nvPr/>
        </p:nvSpPr>
        <p:spPr>
          <a:xfrm>
            <a:off x="9697682" y="3684931"/>
            <a:ext cx="2112264" cy="1600438"/>
          </a:xfrm>
          <a:prstGeom prst="rect">
            <a:avLst/>
          </a:prstGeom>
          <a:noFill/>
        </p:spPr>
        <p:txBody>
          <a:bodyPr wrap="square" rtlCol="0">
            <a:spAutoFit/>
          </a:bodyPr>
          <a:lstStyle/>
          <a:p>
            <a:pPr lvl="0"/>
            <a:r>
              <a:rPr lang="en-US" sz="1400" b="1" dirty="0">
                <a:solidFill>
                  <a:srgbClr val="FF9900"/>
                </a:solidFill>
                <a:latin typeface="Gill Sans MT" panose="020B0502020104020203" pitchFamily="34" charset="0"/>
              </a:rPr>
              <a:t>Wellness counseling:</a:t>
            </a:r>
            <a:br>
              <a:rPr lang="en-US" sz="1400" b="1" dirty="0">
                <a:solidFill>
                  <a:srgbClr val="FF9900"/>
                </a:solidFill>
                <a:latin typeface="Gill Sans MT" panose="020B0502020104020203" pitchFamily="34" charset="0"/>
              </a:rPr>
            </a:br>
            <a:r>
              <a:rPr lang="en-US" sz="1200" dirty="0">
                <a:solidFill>
                  <a:schemeClr val="accent1">
                    <a:lumMod val="75000"/>
                  </a:schemeClr>
                </a:solidFill>
                <a:latin typeface="Gill Sans MT" panose="020B0502020104020203" pitchFamily="34" charset="0"/>
              </a:rPr>
              <a:t>You will be seeing a wellness counselor who will provide you with the tools and motivation necessary to accomplish your emotional and physical health goals.</a:t>
            </a:r>
          </a:p>
          <a:p>
            <a:endParaRPr lang="en-US" sz="1200" dirty="0"/>
          </a:p>
        </p:txBody>
      </p:sp>
      <p:sp>
        <p:nvSpPr>
          <p:cNvPr id="11" name="TextBox 10">
            <a:extLst>
              <a:ext uri="{FF2B5EF4-FFF2-40B4-BE49-F238E27FC236}">
                <a16:creationId xmlns:a16="http://schemas.microsoft.com/office/drawing/2014/main" id="{9DD5900D-45E6-247B-6A1D-6C5E76EDBD59}"/>
              </a:ext>
            </a:extLst>
          </p:cNvPr>
          <p:cNvSpPr txBox="1"/>
          <p:nvPr/>
        </p:nvSpPr>
        <p:spPr>
          <a:xfrm>
            <a:off x="4241948" y="3634891"/>
            <a:ext cx="591128" cy="784830"/>
          </a:xfrm>
          <a:prstGeom prst="rect">
            <a:avLst/>
          </a:prstGeom>
          <a:noFill/>
        </p:spPr>
        <p:txBody>
          <a:bodyPr wrap="square" rtlCol="0">
            <a:spAutoFit/>
          </a:bodyPr>
          <a:lstStyle/>
          <a:p>
            <a:r>
              <a:rPr lang="en-US" sz="4500" b="1" dirty="0">
                <a:solidFill>
                  <a:schemeClr val="accent1">
                    <a:lumMod val="75000"/>
                  </a:schemeClr>
                </a:solidFill>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DC109D2E-8AC4-E826-13BD-B830ED92C328}"/>
              </a:ext>
            </a:extLst>
          </p:cNvPr>
          <p:cNvSpPr txBox="1"/>
          <p:nvPr/>
        </p:nvSpPr>
        <p:spPr>
          <a:xfrm>
            <a:off x="6797958" y="3630655"/>
            <a:ext cx="591128" cy="784830"/>
          </a:xfrm>
          <a:prstGeom prst="rect">
            <a:avLst/>
          </a:prstGeom>
          <a:noFill/>
        </p:spPr>
        <p:txBody>
          <a:bodyPr wrap="square" rtlCol="0">
            <a:spAutoFit/>
          </a:bodyPr>
          <a:lstStyle/>
          <a:p>
            <a:r>
              <a:rPr lang="en-US" sz="45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15" name="TextBox 14">
            <a:extLst>
              <a:ext uri="{FF2B5EF4-FFF2-40B4-BE49-F238E27FC236}">
                <a16:creationId xmlns:a16="http://schemas.microsoft.com/office/drawing/2014/main" id="{726FB6E5-7BC7-1BD9-0121-D91BE6FD23DA}"/>
              </a:ext>
            </a:extLst>
          </p:cNvPr>
          <p:cNvSpPr txBox="1"/>
          <p:nvPr/>
        </p:nvSpPr>
        <p:spPr>
          <a:xfrm>
            <a:off x="9378966" y="3634830"/>
            <a:ext cx="591128" cy="784830"/>
          </a:xfrm>
          <a:prstGeom prst="rect">
            <a:avLst/>
          </a:prstGeom>
          <a:noFill/>
        </p:spPr>
        <p:txBody>
          <a:bodyPr wrap="square" rtlCol="0">
            <a:spAutoFit/>
          </a:bodyPr>
          <a:lstStyle/>
          <a:p>
            <a:r>
              <a:rPr lang="en-US" sz="4500" b="1" dirty="0">
                <a:solidFill>
                  <a:schemeClr val="accent1">
                    <a:lumMod val="75000"/>
                  </a:scheme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423924618"/>
      </p:ext>
    </p:extLst>
  </p:cSld>
  <p:clrMapOvr>
    <a:masterClrMapping/>
  </p:clrMapOvr>
  <mc:AlternateContent xmlns:mc="http://schemas.openxmlformats.org/markup-compatibility/2006" xmlns:p14="http://schemas.microsoft.com/office/powerpoint/2010/main">
    <mc:Choice Requires="p14">
      <p:transition p14:dur="10" advClick="0" advTm="8000">
        <p14:warp dir="in"/>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 presetClass="entr" presetSubtype="2"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1+#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1"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77AF3-B8C0-1946-ABC9-2E9EC0CB67CD}"/>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KEY FEATURES:</a:t>
            </a:r>
          </a:p>
        </p:txBody>
      </p:sp>
      <p:sp>
        <p:nvSpPr>
          <p:cNvPr id="3" name="TextBox 2">
            <a:extLst>
              <a:ext uri="{FF2B5EF4-FFF2-40B4-BE49-F238E27FC236}">
                <a16:creationId xmlns:a16="http://schemas.microsoft.com/office/drawing/2014/main" id="{456F1172-C020-ECB4-7B8F-3532CDB98DA0}"/>
              </a:ext>
            </a:extLst>
          </p:cNvPr>
          <p:cNvSpPr txBox="1"/>
          <p:nvPr/>
        </p:nvSpPr>
        <p:spPr>
          <a:xfrm>
            <a:off x="1855433" y="1724487"/>
            <a:ext cx="9729927" cy="4770537"/>
          </a:xfrm>
          <a:prstGeom prst="rect">
            <a:avLst/>
          </a:prstGeom>
          <a:noFill/>
        </p:spPr>
        <p:txBody>
          <a:bodyPr wrap="square" rtlCol="0">
            <a:spAutoFit/>
          </a:bodyPr>
          <a:lstStyle/>
          <a:p>
            <a:r>
              <a:rPr lang="en-US" b="1" i="1" dirty="0">
                <a:solidFill>
                  <a:schemeClr val="accent1">
                    <a:lumMod val="75000"/>
                  </a:schemeClr>
                </a:solidFill>
                <a:latin typeface="Gill Sans MT" panose="020B0502020104020203" pitchFamily="34" charset="0"/>
              </a:rPr>
              <a:t>Here are some key features that distinguish medical weight loss from “fads” or traditional weight loss methods:</a:t>
            </a:r>
            <a:endParaRPr lang="en-US" i="1" dirty="0">
              <a:solidFill>
                <a:schemeClr val="accent1">
                  <a:lumMod val="75000"/>
                </a:schemeClr>
              </a:solidFill>
              <a:latin typeface="Gill Sans MT" panose="020B0502020104020203" pitchFamily="34" charset="0"/>
            </a:endParaRPr>
          </a:p>
          <a:p>
            <a:endParaRPr lang="en-US" sz="1400" dirty="0">
              <a:solidFill>
                <a:schemeClr val="accent1">
                  <a:lumMod val="75000"/>
                </a:schemeClr>
              </a:solidFill>
              <a:latin typeface="Gill Sans MT" panose="020B0502020104020203" pitchFamily="34" charset="0"/>
            </a:endParaRPr>
          </a:p>
          <a:p>
            <a:r>
              <a:rPr lang="en-US" sz="1500" b="1" i="1" dirty="0">
                <a:solidFill>
                  <a:srgbClr val="FF9900"/>
                </a:solidFill>
                <a:latin typeface="Gill Sans MT" panose="020B0502020104020203" pitchFamily="34" charset="0"/>
              </a:rPr>
              <a:t>Professional Medical Supervision:</a:t>
            </a:r>
          </a:p>
          <a:p>
            <a:r>
              <a:rPr lang="en-US" sz="1500" dirty="0">
                <a:solidFill>
                  <a:schemeClr val="accent1">
                    <a:lumMod val="75000"/>
                  </a:schemeClr>
                </a:solidFill>
                <a:latin typeface="Gill Sans MT" panose="020B0502020104020203" pitchFamily="34" charset="0"/>
              </a:rPr>
              <a:t>In medically supervised weight loss, individuals are under the care of medical professionals who specialize in bariatric (weight loss) and obesity medicine, they can assess your overall health, identify any underlying medical conditions, and create a personalized weight loss plan based on your specific needs and health status.</a:t>
            </a:r>
          </a:p>
          <a:p>
            <a:endParaRPr lang="en-US" sz="1500" dirty="0">
              <a:solidFill>
                <a:schemeClr val="accent1">
                  <a:lumMod val="75000"/>
                </a:schemeClr>
              </a:solidFill>
              <a:latin typeface="Gill Sans MT" panose="020B0502020104020203" pitchFamily="34" charset="0"/>
            </a:endParaRPr>
          </a:p>
          <a:p>
            <a:r>
              <a:rPr lang="en-US" sz="1500" b="1" i="1" dirty="0">
                <a:solidFill>
                  <a:srgbClr val="FF9900"/>
                </a:solidFill>
                <a:latin typeface="Gill Sans MT" panose="020B0502020104020203" pitchFamily="34" charset="0"/>
              </a:rPr>
              <a:t>Prescription medication:</a:t>
            </a:r>
          </a:p>
          <a:p>
            <a:r>
              <a:rPr lang="en-US" sz="1500" dirty="0">
                <a:solidFill>
                  <a:schemeClr val="accent1">
                    <a:lumMod val="75000"/>
                  </a:schemeClr>
                </a:solidFill>
                <a:latin typeface="Gill Sans MT" panose="020B0502020104020203" pitchFamily="34" charset="0"/>
              </a:rPr>
              <a:t>You may be placed on prescription medication to help with weight loss. The medication can help control appetite, regulate hormones, or change your metabolism.</a:t>
            </a:r>
          </a:p>
          <a:p>
            <a:endParaRPr lang="en-US" sz="1500" dirty="0">
              <a:solidFill>
                <a:schemeClr val="accent1">
                  <a:lumMod val="75000"/>
                </a:schemeClr>
              </a:solidFill>
              <a:latin typeface="Gill Sans MT" panose="020B0502020104020203" pitchFamily="34" charset="0"/>
            </a:endParaRPr>
          </a:p>
          <a:p>
            <a:r>
              <a:rPr lang="en-US" sz="1500" b="1" i="1" dirty="0">
                <a:solidFill>
                  <a:srgbClr val="FF9900"/>
                </a:solidFill>
                <a:latin typeface="Gill Sans MT" panose="020B0502020104020203" pitchFamily="34" charset="0"/>
              </a:rPr>
              <a:t>Does medically assisted weight loss work?</a:t>
            </a:r>
          </a:p>
          <a:p>
            <a:r>
              <a:rPr lang="en-US" sz="1500" dirty="0">
                <a:solidFill>
                  <a:schemeClr val="accent1">
                    <a:lumMod val="75000"/>
                  </a:schemeClr>
                </a:solidFill>
                <a:latin typeface="Gill Sans MT" panose="020B0502020104020203" pitchFamily="34" charset="0"/>
              </a:rPr>
              <a:t>Research shows that medically assisted weight loss plans have a higher chance of success than plans where individuals attempt weight loss independently. In one study, researchers found that with medical weight loss, participants lost </a:t>
            </a:r>
            <a:r>
              <a:rPr lang="en-US" sz="1500" b="1" dirty="0">
                <a:solidFill>
                  <a:srgbClr val="FF9900"/>
                </a:solidFill>
                <a:latin typeface="Gill Sans MT" panose="020B0502020104020203" pitchFamily="34" charset="0"/>
              </a:rPr>
              <a:t>14.4%</a:t>
            </a:r>
            <a:r>
              <a:rPr lang="en-US" sz="1500" dirty="0">
                <a:solidFill>
                  <a:srgbClr val="FF9900"/>
                </a:solidFill>
                <a:latin typeface="Gill Sans MT" panose="020B0502020104020203" pitchFamily="34" charset="0"/>
              </a:rPr>
              <a:t> </a:t>
            </a:r>
            <a:r>
              <a:rPr lang="en-US" sz="1500" dirty="0">
                <a:solidFill>
                  <a:schemeClr val="accent1">
                    <a:lumMod val="75000"/>
                  </a:schemeClr>
                </a:solidFill>
                <a:latin typeface="Gill Sans MT" panose="020B0502020104020203" pitchFamily="34" charset="0"/>
              </a:rPr>
              <a:t>of their body weight. They also retained </a:t>
            </a:r>
            <a:r>
              <a:rPr lang="en-US" sz="1500" b="1" dirty="0">
                <a:solidFill>
                  <a:srgbClr val="FF9900"/>
                </a:solidFill>
                <a:latin typeface="Gill Sans MT" panose="020B0502020104020203" pitchFamily="34" charset="0"/>
              </a:rPr>
              <a:t>12.9%</a:t>
            </a:r>
            <a:r>
              <a:rPr lang="en-US" sz="1500" dirty="0">
                <a:solidFill>
                  <a:schemeClr val="accent1">
                    <a:lumMod val="75000"/>
                  </a:schemeClr>
                </a:solidFill>
                <a:latin typeface="Gill Sans MT" panose="020B0502020104020203" pitchFamily="34" charset="0"/>
              </a:rPr>
              <a:t> of the weight lost two years after the study.</a:t>
            </a:r>
          </a:p>
          <a:p>
            <a:endParaRPr lang="en-US" sz="1500" dirty="0">
              <a:solidFill>
                <a:schemeClr val="accent1">
                  <a:lumMod val="75000"/>
                </a:schemeClr>
              </a:solidFill>
              <a:latin typeface="Gill Sans MT" panose="020B0502020104020203" pitchFamily="34" charset="0"/>
            </a:endParaRPr>
          </a:p>
          <a:p>
            <a:r>
              <a:rPr lang="en-US" sz="1500" dirty="0">
                <a:solidFill>
                  <a:schemeClr val="accent1">
                    <a:lumMod val="75000"/>
                  </a:schemeClr>
                </a:solidFill>
                <a:latin typeface="Gill Sans MT" panose="020B0502020104020203" pitchFamily="34" charset="0"/>
              </a:rPr>
              <a:t>Another study on medically supervised weight management found that people who chose medically assisted programs kept significant amounts of their weight off even after five years.</a:t>
            </a:r>
          </a:p>
          <a:p>
            <a:endParaRPr lang="en-US" sz="1400"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3459195819"/>
      </p:ext>
    </p:extLst>
  </p:cSld>
  <p:clrMapOvr>
    <a:masterClrMapping/>
  </p:clrMapOvr>
  <mc:AlternateContent xmlns:mc="http://schemas.openxmlformats.org/markup-compatibility/2006" xmlns:p14="http://schemas.microsoft.com/office/powerpoint/2010/main">
    <mc:Choice Requires="p14">
      <p:transition p14:dur="10" advClick="0" advTm="8000">
        <p14:warp dir="in"/>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AE619-2A21-DD48-BC04-32845DF9BEBA}"/>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PROGRAM SUCCESS:</a:t>
            </a:r>
          </a:p>
        </p:txBody>
      </p:sp>
      <p:sp>
        <p:nvSpPr>
          <p:cNvPr id="3" name="TextBox 2">
            <a:extLst>
              <a:ext uri="{FF2B5EF4-FFF2-40B4-BE49-F238E27FC236}">
                <a16:creationId xmlns:a16="http://schemas.microsoft.com/office/drawing/2014/main" id="{F76950A2-D9F7-ECEE-2D64-B6D1AB27B009}"/>
              </a:ext>
            </a:extLst>
          </p:cNvPr>
          <p:cNvSpPr txBox="1"/>
          <p:nvPr/>
        </p:nvSpPr>
        <p:spPr>
          <a:xfrm>
            <a:off x="1533237" y="1724487"/>
            <a:ext cx="10052124" cy="707886"/>
          </a:xfrm>
          <a:prstGeom prst="rect">
            <a:avLst/>
          </a:prstGeom>
          <a:noFill/>
        </p:spPr>
        <p:txBody>
          <a:bodyPr wrap="square" rtlCol="0">
            <a:spAutoFit/>
          </a:bodyPr>
          <a:lstStyle/>
          <a:p>
            <a:r>
              <a:rPr lang="en-US" sz="2000" b="1" i="1" dirty="0">
                <a:solidFill>
                  <a:schemeClr val="accent1">
                    <a:lumMod val="75000"/>
                  </a:schemeClr>
                </a:solidFill>
                <a:latin typeface="Gill Sans MT" panose="020B0502020104020203" pitchFamily="34" charset="0"/>
              </a:rPr>
              <a:t>No approach provides an overnight fix. Overall, the success of a medically assisted program depends on:</a:t>
            </a:r>
            <a:endParaRPr lang="en-US" sz="1600" dirty="0">
              <a:solidFill>
                <a:schemeClr val="accent1">
                  <a:lumMod val="75000"/>
                </a:schemeClr>
              </a:solidFill>
              <a:latin typeface="Gill Sans MT" panose="020B0502020104020203" pitchFamily="34" charset="0"/>
            </a:endParaRPr>
          </a:p>
        </p:txBody>
      </p:sp>
      <p:sp>
        <p:nvSpPr>
          <p:cNvPr id="4" name="TextBox 3">
            <a:extLst>
              <a:ext uri="{FF2B5EF4-FFF2-40B4-BE49-F238E27FC236}">
                <a16:creationId xmlns:a16="http://schemas.microsoft.com/office/drawing/2014/main" id="{80BDF634-6EF7-8C01-B33C-2A6B438ABCA7}"/>
              </a:ext>
            </a:extLst>
          </p:cNvPr>
          <p:cNvSpPr txBox="1"/>
          <p:nvPr/>
        </p:nvSpPr>
        <p:spPr>
          <a:xfrm>
            <a:off x="1533237" y="2580081"/>
            <a:ext cx="10052124" cy="923330"/>
          </a:xfrm>
          <a:prstGeom prst="rect">
            <a:avLst/>
          </a:prstGeom>
          <a:noFill/>
        </p:spPr>
        <p:txBody>
          <a:bodyPr wrap="square" rtlCol="0">
            <a:spAutoFit/>
          </a:bodyPr>
          <a:lstStyle/>
          <a:p>
            <a:pPr marL="461963"/>
            <a:r>
              <a:rPr lang="en-US" b="1" i="1" dirty="0">
                <a:solidFill>
                  <a:srgbClr val="FF9900"/>
                </a:solidFill>
                <a:latin typeface="Gill Sans MT" panose="020B0502020104020203" pitchFamily="34" charset="0"/>
              </a:rPr>
              <a:t>Individual factors: </a:t>
            </a:r>
            <a:br>
              <a:rPr lang="en-US" b="1" i="1" dirty="0">
                <a:solidFill>
                  <a:srgbClr val="FF9900"/>
                </a:solidFill>
                <a:latin typeface="Gill Sans MT" panose="020B0502020104020203" pitchFamily="34" charset="0"/>
              </a:rPr>
            </a:br>
            <a:r>
              <a:rPr lang="en-US" dirty="0">
                <a:solidFill>
                  <a:schemeClr val="accent1">
                    <a:lumMod val="75000"/>
                  </a:schemeClr>
                </a:solidFill>
                <a:latin typeface="Gill Sans MT" panose="020B0502020104020203" pitchFamily="34" charset="0"/>
              </a:rPr>
              <a:t>Due to genetics, metabolic rate, and personal circumstances, people lose weight at different rates and keep it off with varying degrees of success.</a:t>
            </a:r>
          </a:p>
        </p:txBody>
      </p:sp>
      <p:sp>
        <p:nvSpPr>
          <p:cNvPr id="5" name="TextBox 4">
            <a:extLst>
              <a:ext uri="{FF2B5EF4-FFF2-40B4-BE49-F238E27FC236}">
                <a16:creationId xmlns:a16="http://schemas.microsoft.com/office/drawing/2014/main" id="{26B82927-8B63-C544-CAAB-E48716AC1407}"/>
              </a:ext>
            </a:extLst>
          </p:cNvPr>
          <p:cNvSpPr txBox="1"/>
          <p:nvPr/>
        </p:nvSpPr>
        <p:spPr>
          <a:xfrm>
            <a:off x="1533237" y="3675785"/>
            <a:ext cx="10052124" cy="1169551"/>
          </a:xfrm>
          <a:prstGeom prst="rect">
            <a:avLst/>
          </a:prstGeom>
          <a:noFill/>
        </p:spPr>
        <p:txBody>
          <a:bodyPr wrap="square" rtlCol="0">
            <a:spAutoFit/>
          </a:bodyPr>
          <a:lstStyle/>
          <a:p>
            <a:pPr marL="461963"/>
            <a:r>
              <a:rPr lang="en-US" b="1" i="1" dirty="0">
                <a:solidFill>
                  <a:srgbClr val="FF9900"/>
                </a:solidFill>
                <a:latin typeface="Gill Sans MT" panose="020B0502020104020203" pitchFamily="34" charset="0"/>
              </a:rPr>
              <a:t>Professional guidance:</a:t>
            </a:r>
            <a:br>
              <a:rPr lang="en-US" b="1" i="1" dirty="0">
                <a:solidFill>
                  <a:srgbClr val="FF9900"/>
                </a:solidFill>
                <a:latin typeface="Gill Sans MT" panose="020B0502020104020203" pitchFamily="34" charset="0"/>
              </a:rPr>
            </a:br>
            <a:r>
              <a:rPr lang="en-US" dirty="0">
                <a:solidFill>
                  <a:schemeClr val="accent1">
                    <a:lumMod val="75000"/>
                  </a:schemeClr>
                </a:solidFill>
                <a:latin typeface="Gill Sans MT" panose="020B0502020104020203" pitchFamily="34" charset="0"/>
              </a:rPr>
              <a:t>Seeking weight loss treatment from a professional healthcare provider increases your chances of long-term success.</a:t>
            </a:r>
          </a:p>
          <a:p>
            <a:endParaRPr lang="en-US" sz="1600" dirty="0">
              <a:solidFill>
                <a:schemeClr val="accent1">
                  <a:lumMod val="75000"/>
                </a:schemeClr>
              </a:solidFill>
              <a:latin typeface="Gill Sans MT" panose="020B0502020104020203" pitchFamily="34" charset="0"/>
            </a:endParaRPr>
          </a:p>
        </p:txBody>
      </p:sp>
    </p:spTree>
    <p:extLst>
      <p:ext uri="{BB962C8B-B14F-4D97-AF65-F5344CB8AC3E}">
        <p14:creationId xmlns:p14="http://schemas.microsoft.com/office/powerpoint/2010/main" val="504855717"/>
      </p:ext>
    </p:extLst>
  </p:cSld>
  <p:clrMapOvr>
    <a:masterClrMapping/>
  </p:clrMapOvr>
  <mc:AlternateContent xmlns:mc="http://schemas.openxmlformats.org/markup-compatibility/2006" xmlns:p14="http://schemas.microsoft.com/office/powerpoint/2010/main">
    <mc:Choice Requires="p14">
      <p:transition p14:dur="10" advClick="0" advTm="8000">
        <p14:warp dir="in"/>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4B6FA-259C-E714-B57B-AAF270B584A4}"/>
              </a:ext>
            </a:extLst>
          </p:cNvPr>
          <p:cNvSpPr txBox="1"/>
          <p:nvPr/>
        </p:nvSpPr>
        <p:spPr>
          <a:xfrm>
            <a:off x="781235" y="660956"/>
            <a:ext cx="11410765" cy="457200"/>
          </a:xfrm>
          <a:prstGeom prst="rect">
            <a:avLst/>
          </a:prstGeom>
          <a:solidFill>
            <a:schemeClr val="accent1">
              <a:lumMod val="75000"/>
            </a:schemeClr>
          </a:solidFill>
        </p:spPr>
        <p:txBody>
          <a:bodyPr wrap="square" rtlCol="0">
            <a:spAutoFit/>
          </a:bodyPr>
          <a:lstStyle/>
          <a:p>
            <a:r>
              <a:rPr lang="en-US" sz="2400" b="1" dirty="0">
                <a:solidFill>
                  <a:schemeClr val="bg1"/>
                </a:solidFill>
                <a:latin typeface="Gill Sans MT" panose="020B0502020104020203" pitchFamily="34" charset="0"/>
              </a:rPr>
              <a:t>  </a:t>
            </a:r>
            <a:r>
              <a:rPr lang="en-US" sz="2400" b="1" dirty="0">
                <a:solidFill>
                  <a:srgbClr val="FF9900"/>
                </a:solidFill>
                <a:latin typeface="Gill Sans MT" panose="020B0502020104020203" pitchFamily="34" charset="0"/>
              </a:rPr>
              <a:t>COMMITMENT TO THE PROGRAM:</a:t>
            </a:r>
          </a:p>
        </p:txBody>
      </p:sp>
      <p:sp>
        <p:nvSpPr>
          <p:cNvPr id="3" name="TextBox 2">
            <a:extLst>
              <a:ext uri="{FF2B5EF4-FFF2-40B4-BE49-F238E27FC236}">
                <a16:creationId xmlns:a16="http://schemas.microsoft.com/office/drawing/2014/main" id="{9649AF75-5070-F44D-608E-C2A7B10A04FB}"/>
              </a:ext>
            </a:extLst>
          </p:cNvPr>
          <p:cNvSpPr txBox="1"/>
          <p:nvPr/>
        </p:nvSpPr>
        <p:spPr>
          <a:xfrm>
            <a:off x="1533237" y="1724487"/>
            <a:ext cx="10052124" cy="3323987"/>
          </a:xfrm>
          <a:prstGeom prst="rect">
            <a:avLst/>
          </a:prstGeom>
          <a:noFill/>
        </p:spPr>
        <p:txBody>
          <a:bodyPr wrap="square" rtlCol="0">
            <a:spAutoFit/>
          </a:bodyPr>
          <a:lstStyle/>
          <a:p>
            <a:r>
              <a:rPr lang="en-US" sz="2400" b="1" i="1" dirty="0">
                <a:solidFill>
                  <a:schemeClr val="accent1">
                    <a:lumMod val="75000"/>
                  </a:schemeClr>
                </a:solidFill>
                <a:latin typeface="Gill Sans MT" panose="020B0502020104020203" pitchFamily="34" charset="0"/>
              </a:rPr>
              <a:t>Medically assisted weight loss takes time and commitment. Committing and sticking with the program long-term is critical.</a:t>
            </a:r>
          </a:p>
          <a:p>
            <a:endParaRPr lang="en-US" dirty="0">
              <a:solidFill>
                <a:schemeClr val="accent1">
                  <a:lumMod val="75000"/>
                </a:schemeClr>
              </a:solidFill>
              <a:latin typeface="Gill Sans MT" panose="020B0502020104020203" pitchFamily="34" charset="0"/>
            </a:endParaRPr>
          </a:p>
          <a:p>
            <a:r>
              <a:rPr lang="en-US" b="1" i="1" dirty="0">
                <a:solidFill>
                  <a:srgbClr val="FF9900"/>
                </a:solidFill>
                <a:latin typeface="Gill Sans MT" panose="020B0502020104020203" pitchFamily="34" charset="0"/>
              </a:rPr>
              <a:t>Pre-existing health conditions:</a:t>
            </a:r>
            <a:br>
              <a:rPr lang="en-US" b="1" i="1" dirty="0">
                <a:solidFill>
                  <a:srgbClr val="FF9900"/>
                </a:solidFill>
                <a:latin typeface="Gill Sans MT" panose="020B0502020104020203" pitchFamily="34" charset="0"/>
              </a:rPr>
            </a:br>
            <a:r>
              <a:rPr lang="en-US" dirty="0">
                <a:solidFill>
                  <a:schemeClr val="accent1">
                    <a:lumMod val="75000"/>
                  </a:schemeClr>
                </a:solidFill>
                <a:latin typeface="Gill Sans MT" panose="020B0502020104020203" pitchFamily="34" charset="0"/>
              </a:rPr>
              <a:t>Any existing health conditions you have can affect your ability to commit to and succeed at a weight loss program. Conditions such as depression, anxiety, hypertension, or arthritis can make it harder to stick to your recommended program. Sometimes medication for these conditions can cause weight gain.</a:t>
            </a:r>
          </a:p>
          <a:p>
            <a:endParaRPr lang="en-US" dirty="0">
              <a:solidFill>
                <a:schemeClr val="accent1">
                  <a:lumMod val="75000"/>
                </a:schemeClr>
              </a:solidFill>
              <a:latin typeface="Gill Sans MT" panose="020B0502020104020203" pitchFamily="34" charset="0"/>
            </a:endParaRPr>
          </a:p>
          <a:p>
            <a:r>
              <a:rPr lang="en-US" dirty="0">
                <a:solidFill>
                  <a:schemeClr val="accent1">
                    <a:lumMod val="75000"/>
                  </a:schemeClr>
                </a:solidFill>
                <a:latin typeface="Gill Sans MT" panose="020B0502020104020203" pitchFamily="34" charset="0"/>
              </a:rPr>
              <a:t>Losing weight with the help of a medical professional who specializes in weight loss improves your chances of losing weight successfully. Your bariatric medical team offers expertise and experience while holding you accountable and </a:t>
            </a:r>
            <a:r>
              <a:rPr lang="en-US" dirty="0">
                <a:solidFill>
                  <a:srgbClr val="FF9900"/>
                </a:solidFill>
                <a:latin typeface="Gill Sans MT" panose="020B0502020104020203" pitchFamily="34" charset="0"/>
              </a:rPr>
              <a:t>supporting your weight loss journey</a:t>
            </a:r>
            <a:r>
              <a:rPr lang="en-US" dirty="0">
                <a:solidFill>
                  <a:schemeClr val="accent1">
                    <a:lumMod val="75000"/>
                  </a:schemeClr>
                </a:solidFill>
                <a:latin typeface="Gill Sans MT" panose="020B0502020104020203" pitchFamily="34" charset="0"/>
              </a:rPr>
              <a:t>.</a:t>
            </a:r>
          </a:p>
        </p:txBody>
      </p:sp>
    </p:spTree>
    <p:extLst>
      <p:ext uri="{BB962C8B-B14F-4D97-AF65-F5344CB8AC3E}">
        <p14:creationId xmlns:p14="http://schemas.microsoft.com/office/powerpoint/2010/main" val="2023901721"/>
      </p:ext>
    </p:extLst>
  </p:cSld>
  <p:clrMapOvr>
    <a:masterClrMapping/>
  </p:clrMapOvr>
  <mc:AlternateContent xmlns:mc="http://schemas.openxmlformats.org/markup-compatibility/2006" xmlns:p14="http://schemas.microsoft.com/office/powerpoint/2010/main">
    <mc:Choice Requires="p14">
      <p:transition p14:dur="10" advClick="0" advTm="8000">
        <p14:warp dir="in"/>
      </p:transition>
    </mc:Choice>
    <mc:Fallback xmlns="">
      <p:transition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222</TotalTime>
  <Words>1344</Words>
  <Application>Microsoft Macintosh PowerPoint</Application>
  <PresentationFormat>Widescreen</PresentationFormat>
  <Paragraphs>71</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Gill Sans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Horizon</dc:creator>
  <cp:lastModifiedBy>Barry Roos</cp:lastModifiedBy>
  <cp:revision>27</cp:revision>
  <cp:lastPrinted>2024-04-16T16:51:50Z</cp:lastPrinted>
  <dcterms:created xsi:type="dcterms:W3CDTF">2024-04-16T13:22:51Z</dcterms:created>
  <dcterms:modified xsi:type="dcterms:W3CDTF">2024-04-25T20:34:23Z</dcterms:modified>
</cp:coreProperties>
</file>